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62" r:id="rId5"/>
    <p:sldId id="285" r:id="rId6"/>
    <p:sldId id="264" r:id="rId7"/>
    <p:sldId id="270" r:id="rId8"/>
    <p:sldId id="271" r:id="rId9"/>
    <p:sldId id="266" r:id="rId10"/>
    <p:sldId id="286" r:id="rId11"/>
    <p:sldId id="287" r:id="rId12"/>
    <p:sldId id="288" r:id="rId13"/>
    <p:sldId id="289" r:id="rId14"/>
    <p:sldId id="291" r:id="rId15"/>
    <p:sldId id="290" r:id="rId16"/>
    <p:sldId id="276" r:id="rId17"/>
    <p:sldId id="292" r:id="rId18"/>
    <p:sldId id="293" r:id="rId19"/>
    <p:sldId id="294" r:id="rId20"/>
    <p:sldId id="296" r:id="rId21"/>
    <p:sldId id="295" r:id="rId22"/>
    <p:sldId id="282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8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2020/6/1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2020/6/1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cs typeface="Times New Roman" panose="02020603050405020304" pitchFamily="18" charset="0"/>
              </a:rPr>
              <a:t>Rumor Detection with RNN</a:t>
            </a:r>
            <a:endParaRPr lang="zh-CN" altLang="en-US" sz="4400" dirty="0">
              <a:cs typeface="Times New Roman" panose="02020603050405020304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800" dirty="0"/>
              <a:t>2020</a:t>
            </a:r>
            <a:r>
              <a:rPr lang="zh-CN" altLang="en-US" sz="2800" dirty="0"/>
              <a:t>年</a:t>
            </a:r>
            <a:r>
              <a:rPr lang="en-US" altLang="zh-CN" sz="2800" dirty="0"/>
              <a:t>6</a:t>
            </a:r>
            <a:r>
              <a:rPr lang="zh-CN" altLang="en-US" sz="2800" dirty="0"/>
              <a:t>月</a:t>
            </a:r>
            <a:endParaRPr lang="en-US" altLang="zh-CN" sz="2800" dirty="0"/>
          </a:p>
          <a:p>
            <a:r>
              <a:rPr lang="zh-CN" altLang="en-US" sz="2800" dirty="0"/>
              <a:t>范禹 凌邱璇</a:t>
            </a:r>
          </a:p>
        </p:txBody>
      </p:sp>
    </p:spTree>
    <p:extLst>
      <p:ext uri="{BB962C8B-B14F-4D97-AF65-F5344CB8AC3E}">
        <p14:creationId xmlns:p14="http://schemas.microsoft.com/office/powerpoint/2010/main" val="16918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Can we better utilize the features despite the original text features?</a:t>
            </a:r>
          </a:p>
          <a:p>
            <a:pPr lvl="1"/>
            <a:r>
              <a:rPr lang="en-US" altLang="zh-CN" dirty="0"/>
              <a:t>Rumor event always have a different diffusion pattern compared with truth.</a:t>
            </a:r>
          </a:p>
          <a:p>
            <a:pPr lvl="1"/>
            <a:r>
              <a:rPr lang="en-US" altLang="zh-CN" dirty="0"/>
              <a:t>Add the diffusion pattern as a new feature.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Model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785316-D758-4F42-9FCB-25B62952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92" y="1778782"/>
            <a:ext cx="7751428" cy="22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Diffusion Pattern:</a:t>
            </a:r>
          </a:p>
          <a:p>
            <a:pPr lvl="1"/>
            <a:r>
              <a:rPr lang="en-US" altLang="zh-CN" dirty="0"/>
              <a:t>An observation: rumor events usually have some boost period, i.e. in a short time related posts increase rapidly.</a:t>
            </a:r>
          </a:p>
          <a:p>
            <a:pPr lvl="1"/>
            <a:r>
              <a:rPr lang="en-US" altLang="zh-CN" dirty="0"/>
              <a:t>Inspired by this observation and the idea of batch normalization, we consider utilizing the post time as a new feature about diffusion pattern, and add it together with text features.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 diffusion feature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23B030-FBD8-468A-AB32-1EAA60B3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54" y="4083924"/>
            <a:ext cx="475529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AF63088-D2FC-4EDD-898E-F5CF8A51F3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Attention mechanism is a widely used mechanism in natural language processing, and in our model, we use the self-attention mechanism to improve performance.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8838092-B05B-4496-ADE6-8CEFAFEE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Self-Attention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1732A9-F032-403F-A06A-A29F0C73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06" y="3127700"/>
            <a:ext cx="2514182" cy="30465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B2425-2BA0-4F22-A2F2-9C59BD332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10" y="2447302"/>
            <a:ext cx="4229383" cy="42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1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D67C711-B070-4916-A95E-A5065366F8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As the corpus of our dataset is small, to better capture word features, we replace our own word embedding with the specific Chinese pretrained word embedding.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D412444-6055-48FB-A76B-444FB63B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Word Embedding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FD74BB-232D-4844-A197-67F74909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8" y="4708818"/>
            <a:ext cx="8725656" cy="1173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C3BBFA-B572-4490-A0A3-F03914D4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16" y="3212982"/>
            <a:ext cx="8552272" cy="14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AF93767-C537-485E-B06D-930F1C14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Supervised Model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A1C28F-8F79-44A5-91BC-8752D1F8934C}"/>
              </a:ext>
            </a:extLst>
          </p:cNvPr>
          <p:cNvSpPr/>
          <p:nvPr/>
        </p:nvSpPr>
        <p:spPr>
          <a:xfrm>
            <a:off x="820926" y="6047571"/>
            <a:ext cx="1610687" cy="4337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Input Instance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38BEBF-057D-4685-82DF-9129F0F29C08}"/>
              </a:ext>
            </a:extLst>
          </p:cNvPr>
          <p:cNvSpPr/>
          <p:nvPr/>
        </p:nvSpPr>
        <p:spPr>
          <a:xfrm>
            <a:off x="2813067" y="6047571"/>
            <a:ext cx="1610687" cy="4337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Input Instance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355D17-D774-420A-94EE-FE3965FEA408}"/>
              </a:ext>
            </a:extLst>
          </p:cNvPr>
          <p:cNvSpPr/>
          <p:nvPr/>
        </p:nvSpPr>
        <p:spPr>
          <a:xfrm>
            <a:off x="4805208" y="6030793"/>
            <a:ext cx="1610687" cy="4505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Input Instance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28F8F7-4534-4393-ACE2-985952C71032}"/>
              </a:ext>
            </a:extLst>
          </p:cNvPr>
          <p:cNvSpPr/>
          <p:nvPr/>
        </p:nvSpPr>
        <p:spPr>
          <a:xfrm>
            <a:off x="6848608" y="5245572"/>
            <a:ext cx="1862797" cy="3548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Diffusion Feature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48E7C1F-5825-4FFF-9419-CAF55755471D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626270" y="5594565"/>
            <a:ext cx="0" cy="45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4545CF3-31D2-4904-931E-412C9EC5AEF1}"/>
              </a:ext>
            </a:extLst>
          </p:cNvPr>
          <p:cNvCxnSpPr/>
          <p:nvPr/>
        </p:nvCxnSpPr>
        <p:spPr>
          <a:xfrm flipH="1" flipV="1">
            <a:off x="3654620" y="5594565"/>
            <a:ext cx="1" cy="45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E70DF22-B579-48CC-BBE8-E6310C599460}"/>
              </a:ext>
            </a:extLst>
          </p:cNvPr>
          <p:cNvCxnSpPr/>
          <p:nvPr/>
        </p:nvCxnSpPr>
        <p:spPr>
          <a:xfrm flipH="1" flipV="1">
            <a:off x="5574340" y="5611489"/>
            <a:ext cx="1" cy="45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7A9C93D-80A2-44AE-8BBA-99B979DDCD42}"/>
              </a:ext>
            </a:extLst>
          </p:cNvPr>
          <p:cNvCxnSpPr/>
          <p:nvPr/>
        </p:nvCxnSpPr>
        <p:spPr>
          <a:xfrm flipH="1" flipV="1">
            <a:off x="4607850" y="4792565"/>
            <a:ext cx="1" cy="45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2B865FE-5FB0-4026-8F2D-A4C4FDEEBB30}"/>
              </a:ext>
            </a:extLst>
          </p:cNvPr>
          <p:cNvSpPr/>
          <p:nvPr/>
        </p:nvSpPr>
        <p:spPr>
          <a:xfrm>
            <a:off x="1009923" y="5245572"/>
            <a:ext cx="5838685" cy="3548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Pretrained Word Embedding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A5BE72-5EF8-4568-A0B0-2BFE0DF2581B}"/>
              </a:ext>
            </a:extLst>
          </p:cNvPr>
          <p:cNvSpPr/>
          <p:nvPr/>
        </p:nvSpPr>
        <p:spPr>
          <a:xfrm>
            <a:off x="6853363" y="6016535"/>
            <a:ext cx="1610687" cy="4648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Time Feature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DB1B883-E201-4DE6-B553-F846299810DA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7653951" y="5611489"/>
            <a:ext cx="4756" cy="40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E16C1FC-C15E-47FC-9AEF-71DBF1CC2CB2}"/>
              </a:ext>
            </a:extLst>
          </p:cNvPr>
          <p:cNvSpPr/>
          <p:nvPr/>
        </p:nvSpPr>
        <p:spPr>
          <a:xfrm>
            <a:off x="2701258" y="4468739"/>
            <a:ext cx="3649208" cy="3548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Bidirection</a:t>
            </a:r>
            <a:r>
              <a:rPr lang="en-US" altLang="zh-CN" dirty="0"/>
              <a:t> LSTM Layer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95E81C5-2A4F-4652-B2FE-CC807FA8B3A4}"/>
              </a:ext>
            </a:extLst>
          </p:cNvPr>
          <p:cNvSpPr/>
          <p:nvPr/>
        </p:nvSpPr>
        <p:spPr>
          <a:xfrm>
            <a:off x="2701258" y="3656679"/>
            <a:ext cx="3645013" cy="3548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Self Attention Layer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7503DF-FE1C-4AB3-BEFA-060ED0607386}"/>
              </a:ext>
            </a:extLst>
          </p:cNvPr>
          <p:cNvSpPr/>
          <p:nvPr/>
        </p:nvSpPr>
        <p:spPr>
          <a:xfrm>
            <a:off x="2697063" y="2879848"/>
            <a:ext cx="3649208" cy="3548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Bidirection</a:t>
            </a:r>
            <a:r>
              <a:rPr lang="en-US" altLang="zh-CN" dirty="0"/>
              <a:t> LSTM Layer</a:t>
            </a:r>
            <a:endParaRPr lang="zh-CN" altLang="en-US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D8DDB34-9D68-4A7E-A4D1-DC32F71CF81B}"/>
              </a:ext>
            </a:extLst>
          </p:cNvPr>
          <p:cNvCxnSpPr/>
          <p:nvPr/>
        </p:nvCxnSpPr>
        <p:spPr>
          <a:xfrm flipV="1">
            <a:off x="4684299" y="3228702"/>
            <a:ext cx="4195" cy="42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2923F74-8C1A-4845-8CD3-BFD03BD43D25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4525862" y="3984771"/>
            <a:ext cx="0" cy="483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FDE050B7-2EAA-4D75-82DD-EC5207077846}"/>
              </a:ext>
            </a:extLst>
          </p:cNvPr>
          <p:cNvSpPr/>
          <p:nvPr/>
        </p:nvSpPr>
        <p:spPr>
          <a:xfrm>
            <a:off x="2697063" y="2248250"/>
            <a:ext cx="3649208" cy="3548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Dropout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856AED0-3C6E-4A21-80FA-8F44D2CB47BA}"/>
              </a:ext>
            </a:extLst>
          </p:cNvPr>
          <p:cNvCxnSpPr>
            <a:cxnSpLocks/>
          </p:cNvCxnSpPr>
          <p:nvPr/>
        </p:nvCxnSpPr>
        <p:spPr>
          <a:xfrm flipV="1">
            <a:off x="4688494" y="2557583"/>
            <a:ext cx="2097" cy="28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FC1D435E-2762-4E94-969E-62134F84C96E}"/>
              </a:ext>
            </a:extLst>
          </p:cNvPr>
          <p:cNvSpPr/>
          <p:nvPr/>
        </p:nvSpPr>
        <p:spPr>
          <a:xfrm>
            <a:off x="2697063" y="1645816"/>
            <a:ext cx="3649208" cy="3548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Dense</a:t>
            </a:r>
            <a:endParaRPr lang="zh-CN" altLang="en-US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C50FDC3-EFCF-40C7-BF4F-A87EC322C226}"/>
              </a:ext>
            </a:extLst>
          </p:cNvPr>
          <p:cNvCxnSpPr>
            <a:cxnSpLocks/>
          </p:cNvCxnSpPr>
          <p:nvPr/>
        </p:nvCxnSpPr>
        <p:spPr>
          <a:xfrm flipV="1">
            <a:off x="4678009" y="1997658"/>
            <a:ext cx="2097" cy="28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4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612B2E2-A83F-493C-A327-7BF0014022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As manual labeled data becomes more and more expensive and unlabeled data is always easy to collect, we also implement a semi-supervised model to utilize the unlabeled data and expands our model’s generalization ability. Core idea is self-training.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B74136B-4373-4C91-A775-0364DDCB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Semi-Supervised Model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996BB0-C92A-4EFC-AB1C-DBD00614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36" y="3212983"/>
            <a:ext cx="6911939" cy="35664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5D43E2-D498-44C8-A334-888F6412CBC2}"/>
              </a:ext>
            </a:extLst>
          </p:cNvPr>
          <p:cNvSpPr/>
          <p:nvPr/>
        </p:nvSpPr>
        <p:spPr>
          <a:xfrm>
            <a:off x="2491530" y="3363986"/>
            <a:ext cx="184558" cy="254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 noChangeAspect="1"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>
            <a:spLocks/>
          </p:cNvSpPr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10"/>
          <p:cNvSpPr>
            <a:spLocks noChangeAspect="1"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10"/>
          <p:cNvSpPr>
            <a:spLocks noChangeAspect="1"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0"/>
          <p:cNvSpPr>
            <a:spLocks noChangeAspect="1"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 noChangeAspect="1"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89858-7E0B-4116-809A-C87597633E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Our dataset is from the </a:t>
            </a:r>
            <a:r>
              <a:rPr lang="en-US" altLang="zh-CN" dirty="0" err="1"/>
              <a:t>Sina</a:t>
            </a:r>
            <a:r>
              <a:rPr lang="en-US" altLang="zh-CN" dirty="0"/>
              <a:t> community management center, which reports misinformation, the dataset includes: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C5DFEE-1814-46C7-A68E-474F4F9B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6B3CE5D6-2A84-4CF8-902E-A0813DC7F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14950"/>
              </p:ext>
            </p:extLst>
          </p:nvPr>
        </p:nvGraphicFramePr>
        <p:xfrm>
          <a:off x="2857821" y="2680516"/>
          <a:ext cx="364456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92">
                  <a:extLst>
                    <a:ext uri="{9D8B030D-6E8A-4147-A177-3AD203B41FA5}">
                      <a16:colId xmlns:a16="http://schemas.microsoft.com/office/drawing/2014/main" val="2328119518"/>
                    </a:ext>
                  </a:extLst>
                </a:gridCol>
                <a:gridCol w="1770077">
                  <a:extLst>
                    <a:ext uri="{9D8B030D-6E8A-4147-A177-3AD203B41FA5}">
                      <a16:colId xmlns:a16="http://schemas.microsoft.com/office/drawing/2014/main" val="4826889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Dataset Information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000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Users</a:t>
                      </a:r>
                      <a:endParaRPr lang="zh-CN" alt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2,746,818</a:t>
                      </a:r>
                      <a:endParaRPr lang="zh-CN" alt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4554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Posts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3,805,656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5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Events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4664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2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Rumors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34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 Rumors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2351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8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Avg.Time</a:t>
                      </a:r>
                      <a:r>
                        <a:rPr lang="en-US" altLang="zh-CN" dirty="0"/>
                        <a:t>/event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2460.7h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2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Avg.Posts</a:t>
                      </a:r>
                      <a:r>
                        <a:rPr lang="en-US" altLang="zh-CN" dirty="0"/>
                        <a:t>/event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6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Max Posts/event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59318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4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6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90190C8-8081-4BE9-A1E8-2F1CA1E673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We implement several traditional machine learning method, a two-layer RNN, and the well-known BERT model as our baseline.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Our supervised model has close performance with the BERT algorithm,</a:t>
            </a:r>
            <a:r>
              <a:rPr lang="zh-CN" altLang="en-US" dirty="0"/>
              <a:t> </a:t>
            </a:r>
            <a:r>
              <a:rPr lang="en-US" altLang="zh-CN" dirty="0"/>
              <a:t>and our unsupervised Model also has good performance.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5125B4D-3177-4FD5-AB51-188E1F3F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2E33870-06BC-48DE-9475-D27481393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64209"/>
              </p:ext>
            </p:extLst>
          </p:nvPr>
        </p:nvGraphicFramePr>
        <p:xfrm>
          <a:off x="1380436" y="2500507"/>
          <a:ext cx="6060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300">
                  <a:extLst>
                    <a:ext uri="{9D8B030D-6E8A-4147-A177-3AD203B41FA5}">
                      <a16:colId xmlns:a16="http://schemas.microsoft.com/office/drawing/2014/main" val="2323807606"/>
                    </a:ext>
                  </a:extLst>
                </a:gridCol>
                <a:gridCol w="3030300">
                  <a:extLst>
                    <a:ext uri="{9D8B030D-6E8A-4147-A177-3AD203B41FA5}">
                      <a16:colId xmlns:a16="http://schemas.microsoft.com/office/drawing/2014/main" val="2845142478"/>
                    </a:ext>
                  </a:extLst>
                </a:gridCol>
              </a:tblGrid>
              <a:tr h="338153">
                <a:tc>
                  <a:txBody>
                    <a:bodyPr/>
                    <a:lstStyle/>
                    <a:p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Accuracy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75512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lang="en-US" altLang="zh-CN" dirty="0"/>
                        <a:t>Logistic Regression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0.538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75367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lang="en-US" altLang="zh-CN" dirty="0"/>
                        <a:t>Random Forest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54834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lang="en-US" altLang="zh-CN" dirty="0"/>
                        <a:t>GBDT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06214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lang="en-US" altLang="zh-CN" dirty="0"/>
                        <a:t>KNN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0.578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22544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lang="en-US" altLang="zh-CN" dirty="0"/>
                        <a:t>Two layer RNN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0.887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13215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lang="en-US" altLang="zh-CN" dirty="0"/>
                        <a:t>BERT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0.942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890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dirty="0"/>
                        <a:t>Our Model(Supervised)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0.935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228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dirty="0"/>
                        <a:t>Our Model(Semi-Supervised)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0.857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50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040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 noChangeAspect="1"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>
            <a:spLocks/>
          </p:cNvSpPr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10"/>
          <p:cNvSpPr>
            <a:spLocks noChangeAspect="1"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10"/>
          <p:cNvSpPr>
            <a:spLocks noChangeAspect="1"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0"/>
          <p:cNvSpPr>
            <a:spLocks noChangeAspect="1"/>
          </p:cNvSpPr>
          <p:nvPr userDrawn="1"/>
        </p:nvSpPr>
        <p:spPr bwMode="auto">
          <a:xfrm>
            <a:off x="1841535" y="503469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97088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537855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94207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and 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 noChangeAspect="1"/>
          </p:cNvSpPr>
          <p:nvPr userDrawn="1"/>
        </p:nvSpPr>
        <p:spPr bwMode="auto">
          <a:xfrm>
            <a:off x="1841535" y="414748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08367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449133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05485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0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Visualization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Model</a:t>
            </a:r>
            <a:endParaRPr lang="zh-CN" alt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</a:t>
            </a:r>
            <a:endParaRPr lang="zh-CN" altLang="en-US" sz="24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841535" y="4983444"/>
            <a:ext cx="843427" cy="443226"/>
            <a:chOff x="666810" y="2586037"/>
            <a:chExt cx="468000" cy="245937"/>
          </a:xfrm>
        </p:grpSpPr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4" name="文本框 3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Future Work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525114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89858-7E0B-4116-809A-C87597633E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Our contribution can be summarized as following:</a:t>
            </a:r>
          </a:p>
          <a:p>
            <a:pPr lvl="1"/>
            <a:r>
              <a:rPr lang="en-US" altLang="zh-CN" dirty="0"/>
              <a:t>First, we implement the Variable Time Series Algorithm to divide the posts of single event into several time slots.</a:t>
            </a:r>
          </a:p>
          <a:p>
            <a:pPr lvl="1"/>
            <a:r>
              <a:rPr lang="en-US" altLang="zh-CN" dirty="0"/>
              <a:t>Second, we consider the different diffusion pattern of rumor and non-rumor events and add additional time features with the text features.</a:t>
            </a:r>
          </a:p>
          <a:p>
            <a:pPr lvl="1"/>
            <a:r>
              <a:rPr lang="en-US" altLang="zh-CN" dirty="0"/>
              <a:t>Third, we utilize self-attention mechanism and  pretrained word embedding to help improve our model performance.</a:t>
            </a:r>
          </a:p>
          <a:p>
            <a:pPr lvl="1"/>
            <a:r>
              <a:rPr lang="en-US" altLang="zh-CN" dirty="0"/>
              <a:t>Forth, we propose a semi-supervised model, based on the self-training algorithm, to alleviate the problem of the lack of labeled data. And both the supervised model and unsupervised model have good performance.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C5DFEE-1814-46C7-A68E-474F4F9B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32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89858-7E0B-4116-809A-C87597633E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Using the time features of posts to indicate the diffusion pattern is not enough, and the graph-convolution-network(GCN) has a better ability to capture such feature.</a:t>
            </a:r>
          </a:p>
          <a:p>
            <a:r>
              <a:rPr lang="en-US" altLang="zh-CN" dirty="0"/>
              <a:t>More algorithms about semi-supervised can be used to improve the model’s performance, such as co-training, tri-training and so on.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Workload:</a:t>
            </a:r>
          </a:p>
          <a:p>
            <a:pPr lvl="1"/>
            <a:r>
              <a:rPr lang="en-US" altLang="zh-CN" dirty="0"/>
              <a:t>Visualization, baseline design and model design: </a:t>
            </a:r>
            <a:r>
              <a:rPr lang="zh-CN" altLang="en-US" dirty="0"/>
              <a:t>凌邱璇</a:t>
            </a:r>
            <a:endParaRPr lang="en-US" altLang="zh-CN" dirty="0"/>
          </a:p>
          <a:p>
            <a:pPr lvl="1"/>
            <a:r>
              <a:rPr lang="en-US" altLang="zh-CN" dirty="0"/>
              <a:t>Model design: </a:t>
            </a:r>
            <a:r>
              <a:rPr lang="zh-CN" altLang="en-US" dirty="0"/>
              <a:t>范禹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C5DFEE-1814-46C7-A68E-474F4F9B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0351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36297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platform like Weibo is booming nowadays, while it becomes a prefect place for rumor spreading.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faced with a dubious claim, people dispute its truthfulness by posting various cues over time, which causes a long-distance dependencies of evidence.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Rumor in Social Platforms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1D48F4-48D3-46AC-A63E-52DDE1D0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96" y="1626522"/>
            <a:ext cx="2552935" cy="25176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A0DA40-4661-43FF-B9E9-7D5E4316D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04" y="4203178"/>
            <a:ext cx="2520697" cy="2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786854"/>
            <a:ext cx="5546048" cy="48203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machine learning method, such as SVM, usually includes many hand-crafted features which require enormous manual effort.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neural network has a better ability of learning hidden representation and long-distance dependencies, it’s also easier to extend  to other data source.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 of Rumor Detection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840E3F-66F8-4406-99A2-1AF2DCCE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73" y="4197014"/>
            <a:ext cx="3014796" cy="14487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FA8439-0197-485B-A0AB-34A468F4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73" y="1548460"/>
            <a:ext cx="2092247" cy="22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4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How do we build a RNN model for detecting rumors?</a:t>
            </a:r>
          </a:p>
          <a:p>
            <a:r>
              <a:rPr lang="en-US" altLang="zh-CN" dirty="0"/>
              <a:t>A simple idea:</a:t>
            </a:r>
          </a:p>
          <a:p>
            <a:pPr lvl="1"/>
            <a:r>
              <a:rPr lang="en-US" altLang="zh-CN" dirty="0"/>
              <a:t>Model each input instance as an input instance and construct an RNN model with the same number of units.</a:t>
            </a:r>
          </a:p>
          <a:p>
            <a:r>
              <a:rPr lang="en-US" altLang="zh-CN" dirty="0"/>
              <a:t>Problem:</a:t>
            </a:r>
          </a:p>
          <a:p>
            <a:pPr lvl="1"/>
            <a:r>
              <a:rPr lang="en-US" altLang="zh-CN" dirty="0"/>
              <a:t>There can be thousands of RNN cell.</a:t>
            </a:r>
          </a:p>
          <a:p>
            <a:pPr lvl="1"/>
            <a:r>
              <a:rPr lang="en-US" altLang="zh-CN" dirty="0"/>
              <a:t>Back propagation through a large number of time steps will be time-consuming and may cause gradient vanishing or gradient explosion.</a:t>
            </a:r>
          </a:p>
          <a:p>
            <a:r>
              <a:rPr lang="en-US" altLang="zh-CN" dirty="0"/>
              <a:t>Divide time into certain length slots and treat each time slot, with all posts during that time as a unit?</a:t>
            </a:r>
          </a:p>
          <a:p>
            <a:r>
              <a:rPr lang="en-US" altLang="zh-CN" dirty="0"/>
              <a:t>Problem:</a:t>
            </a:r>
          </a:p>
          <a:p>
            <a:pPr lvl="1"/>
            <a:r>
              <a:rPr lang="en-US" altLang="zh-CN" dirty="0"/>
              <a:t>There may be an unbalanced problem: there may be large number of posts in the first several time slots and fewer in other time slots.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6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Variable-Length Time Series Algorithm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3BF91A-DA7D-41FF-BA56-1077696B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04" y="1619075"/>
            <a:ext cx="4930567" cy="49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8227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1301</TotalTime>
  <Words>835</Words>
  <Application>Microsoft Office PowerPoint</Application>
  <PresentationFormat>全屏显示(4:3)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等线 Light</vt:lpstr>
      <vt:lpstr>微软雅黑</vt:lpstr>
      <vt:lpstr>Arial</vt:lpstr>
      <vt:lpstr>Calibri</vt:lpstr>
      <vt:lpstr>Times New Roman</vt:lpstr>
      <vt:lpstr>2016-VI主题-蓝</vt:lpstr>
      <vt:lpstr>Rumor Detection with RNN</vt:lpstr>
      <vt:lpstr>目录 Contents</vt:lpstr>
      <vt:lpstr>目录 Contents</vt:lpstr>
      <vt:lpstr>Rumor in Social Platforms</vt:lpstr>
      <vt:lpstr>Methods of Rumor Detection</vt:lpstr>
      <vt:lpstr>目录 Contents</vt:lpstr>
      <vt:lpstr>目录 Contents</vt:lpstr>
      <vt:lpstr>Basic Model</vt:lpstr>
      <vt:lpstr>Variable-Length Time Series Algorithm </vt:lpstr>
      <vt:lpstr>Basic Model</vt:lpstr>
      <vt:lpstr>Add diffusion feature</vt:lpstr>
      <vt:lpstr>Self-Attention</vt:lpstr>
      <vt:lpstr>Word Embedding</vt:lpstr>
      <vt:lpstr>Supervised Model</vt:lpstr>
      <vt:lpstr>A Semi-Supervised Model</vt:lpstr>
      <vt:lpstr>目录 Contents</vt:lpstr>
      <vt:lpstr>Experiments</vt:lpstr>
      <vt:lpstr>Experiments</vt:lpstr>
      <vt:lpstr>目录 Contents</vt:lpstr>
      <vt:lpstr>Contribution</vt:lpstr>
      <vt:lpstr>Future Work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梵 语</cp:lastModifiedBy>
  <cp:revision>64</cp:revision>
  <dcterms:created xsi:type="dcterms:W3CDTF">2016-04-20T02:59:17Z</dcterms:created>
  <dcterms:modified xsi:type="dcterms:W3CDTF">2020-06-01T08:34:42Z</dcterms:modified>
</cp:coreProperties>
</file>